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279" r:id="rId3"/>
    <p:sldId id="275" r:id="rId4"/>
    <p:sldId id="278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47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3EF19-E2FA-4410-93EA-AA9D6A35487C}" type="datetimeFigureOut">
              <a:rPr lang="zh-TW" altLang="en-US" smtClean="0"/>
              <a:t>2022/5/21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5E21D-8C46-4B9B-98BA-70A365C166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0964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聯繫本站</a:t>
            </a:r>
            <a:r>
              <a:rPr lang="en-US" altLang="zh-TW" dirty="0"/>
              <a:t>:</a:t>
            </a:r>
            <a:r>
              <a:rPr lang="en-US" altLang="zh-TW" baseline="0" dirty="0"/>
              <a:t> </a:t>
            </a:r>
            <a:r>
              <a:rPr lang="en-US" altLang="zh-TW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junkao0516@gmail.com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EFEEF-7884-48AA-BFD5-839E28B3A5E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883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聯繫本站</a:t>
            </a:r>
            <a:r>
              <a:rPr lang="en-US" altLang="zh-TW" dirty="0"/>
              <a:t>:</a:t>
            </a:r>
            <a:r>
              <a:rPr lang="en-US" altLang="zh-TW" baseline="0" dirty="0"/>
              <a:t> </a:t>
            </a:r>
            <a:r>
              <a:rPr lang="en-US" altLang="zh-TW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junkao0516@gmail.com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5E21D-8C46-4B9B-98BA-70A365C1666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3933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聯繫本站</a:t>
            </a:r>
            <a:r>
              <a:rPr lang="en-US" altLang="zh-TW" dirty="0"/>
              <a:t>:</a:t>
            </a:r>
            <a:r>
              <a:rPr lang="en-US" altLang="zh-TW" baseline="0" dirty="0"/>
              <a:t> </a:t>
            </a:r>
            <a:r>
              <a:rPr lang="en-US" altLang="zh-TW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junkao0516@gmail.com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5E21D-8C46-4B9B-98BA-70A365C1666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0843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966662-4B80-A33F-8926-BB55DB72F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B2AB8AF-5E08-36C1-D93A-337FACC214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5C7A56D-FA21-A08E-D05E-9556EC229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E117-F63E-42FE-AF0C-1B46E9872123}" type="datetimeFigureOut">
              <a:rPr lang="zh-TW" altLang="en-US" smtClean="0"/>
              <a:t>2022/5/21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8D3A8CB-1FEA-20F8-1C20-CD648A20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514EE39-E0B8-8B40-3649-5417E1ACA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4BD6-A363-4189-AB2C-381885222B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2035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B93DFE-B6C2-8FA3-E93A-48513DC62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24FC059-1588-73AC-81EF-553059833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C7D92CB-898B-8E9E-0057-EB3064D49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E117-F63E-42FE-AF0C-1B46E9872123}" type="datetimeFigureOut">
              <a:rPr lang="zh-TW" altLang="en-US" smtClean="0"/>
              <a:t>2022/5/21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54532AF-DA3E-A521-4192-F653C32A1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6D6750C-6B8A-5E1C-6FF6-C3F4F6996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4BD6-A363-4189-AB2C-381885222B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8280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E6685A7-7212-B9D6-166D-5E711E59D2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66D38D3-0AB5-B175-1DD9-17611D217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8F454D2-F371-1BD9-7A70-624ACE411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E117-F63E-42FE-AF0C-1B46E9872123}" type="datetimeFigureOut">
              <a:rPr lang="zh-TW" altLang="en-US" smtClean="0"/>
              <a:t>2022/5/21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0D48324-033E-3104-5CAE-89A1F233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21C6487-66CA-103F-6F76-2ACB7B86D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4BD6-A363-4189-AB2C-381885222B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6415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8473-FBAE-4443-926E-363668340BD3}" type="datetimeFigureOut">
              <a:rPr lang="zh-TW" altLang="en-US" smtClean="0"/>
              <a:t>2022/5/21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08F0-975C-4129-BCEE-9F7F13BF67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6339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8473-FBAE-4443-926E-363668340BD3}" type="datetimeFigureOut">
              <a:rPr lang="zh-TW" altLang="en-US" smtClean="0"/>
              <a:t>2022/5/21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08F0-975C-4129-BCEE-9F7F13BF67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4163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8473-FBAE-4443-926E-363668340BD3}" type="datetimeFigureOut">
              <a:rPr lang="zh-TW" altLang="en-US" smtClean="0"/>
              <a:t>2022/5/21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08F0-975C-4129-BCEE-9F7F13BF67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8830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8473-FBAE-4443-926E-363668340BD3}" type="datetimeFigureOut">
              <a:rPr lang="zh-TW" altLang="en-US" smtClean="0"/>
              <a:t>2022/5/21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08F0-975C-4129-BCEE-9F7F13BF67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885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8473-FBAE-4443-926E-363668340BD3}" type="datetimeFigureOut">
              <a:rPr lang="zh-TW" altLang="en-US" smtClean="0"/>
              <a:t>2022/5/21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08F0-975C-4129-BCEE-9F7F13BF67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9562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8473-FBAE-4443-926E-363668340BD3}" type="datetimeFigureOut">
              <a:rPr lang="zh-TW" altLang="en-US" smtClean="0"/>
              <a:t>2022/5/21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08F0-975C-4129-BCEE-9F7F13BF67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0705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8473-FBAE-4443-926E-363668340BD3}" type="datetimeFigureOut">
              <a:rPr lang="zh-TW" altLang="en-US" smtClean="0"/>
              <a:t>2022/5/21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08F0-975C-4129-BCEE-9F7F13BF67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9997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8473-FBAE-4443-926E-363668340BD3}" type="datetimeFigureOut">
              <a:rPr lang="zh-TW" altLang="en-US" smtClean="0"/>
              <a:t>2022/5/21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08F0-975C-4129-BCEE-9F7F13BF67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7114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308521-7686-080D-8A82-F7223D467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43D1F8C-AF3D-C87C-EAD4-C7B69E17B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23FFE02-AF15-3A5F-A47B-70159A803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E117-F63E-42FE-AF0C-1B46E9872123}" type="datetimeFigureOut">
              <a:rPr lang="zh-TW" altLang="en-US" smtClean="0"/>
              <a:t>2022/5/21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30B35FB-F98B-CA99-2757-6D09E8FD3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F70BB9D-7A0F-11A2-6553-39B83E8F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4BD6-A363-4189-AB2C-381885222B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8100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8473-FBAE-4443-926E-363668340BD3}" type="datetimeFigureOut">
              <a:rPr lang="zh-TW" altLang="en-US" smtClean="0"/>
              <a:t>2022/5/21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08F0-975C-4129-BCEE-9F7F13BF67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7439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8473-FBAE-4443-926E-363668340BD3}" type="datetimeFigureOut">
              <a:rPr lang="zh-TW" altLang="en-US" smtClean="0"/>
              <a:t>2022/5/21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08F0-975C-4129-BCEE-9F7F13BF67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028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8473-FBAE-4443-926E-363668340BD3}" type="datetimeFigureOut">
              <a:rPr lang="zh-TW" altLang="en-US" smtClean="0"/>
              <a:t>2022/5/21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08F0-975C-4129-BCEE-9F7F13BF67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870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C6A13C-5B40-8206-9078-F2E23530E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E0DA3CA-F2D1-0F3F-5AE1-2BA9D512C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016C958-371E-87A6-AFC7-19B4CD8D3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E117-F63E-42FE-AF0C-1B46E9872123}" type="datetimeFigureOut">
              <a:rPr lang="zh-TW" altLang="en-US" smtClean="0"/>
              <a:t>2022/5/21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0BEE96F-BCCF-C75D-6135-4ABB98C61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EABB3D8-DB3E-7124-D7B9-AA256C055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4BD6-A363-4189-AB2C-381885222B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413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5CB32E-94A6-BDD2-D048-B42CAD3CC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56CD7AA-AAD3-7254-2203-21529062C5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9F8DE78-00FA-2C24-23A2-A00F5C88C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BE2A4BD-1DF0-CA44-0766-249ADBCA3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E117-F63E-42FE-AF0C-1B46E9872123}" type="datetimeFigureOut">
              <a:rPr lang="zh-TW" altLang="en-US" smtClean="0"/>
              <a:t>2022/5/21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A71AF98-29FC-9C07-40C4-380AC8056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338F43F-FD61-3673-1747-BECF4BF41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4BD6-A363-4189-AB2C-381885222B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446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C4C45B-DC4C-A88B-5CDA-30E43B554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FD4CD33-0A91-922D-CAE2-4AA32C49A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BB8E8A3-15AF-CE81-7678-C6A3E77DE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DBEADD6-1FF3-A4AB-E20A-668B5E3AF0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3814FC9-E625-C161-6D84-3B2698E3D5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297D647-C5A9-058B-C6C2-9E2E1D73C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E117-F63E-42FE-AF0C-1B46E9872123}" type="datetimeFigureOut">
              <a:rPr lang="zh-TW" altLang="en-US" smtClean="0"/>
              <a:t>2022/5/21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70020DD-71F5-C209-0611-61DAABD32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613B583-FCFB-BCD8-4E16-FB35E4487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4BD6-A363-4189-AB2C-381885222B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8225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238477-B998-D6C6-5B9D-6046054C1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EABF22C-5667-7A1E-FB99-25FA9F3EC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E117-F63E-42FE-AF0C-1B46E9872123}" type="datetimeFigureOut">
              <a:rPr lang="zh-TW" altLang="en-US" smtClean="0"/>
              <a:t>2022/5/21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159BF2C-0895-23B5-C755-A078675F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6E4C410-6731-1B10-B158-4CE05DCF1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4BD6-A363-4189-AB2C-381885222B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447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9E8F001-F6F2-3B01-D9C1-B79791610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E117-F63E-42FE-AF0C-1B46E9872123}" type="datetimeFigureOut">
              <a:rPr lang="zh-TW" altLang="en-US" smtClean="0"/>
              <a:t>2022/5/21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9BDC964-A594-B1BF-F379-18BB6D106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63D2EEA-ADA8-6640-BB8F-81F454B9E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4BD6-A363-4189-AB2C-381885222B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631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7AC9EB-DDEB-8B22-7D14-365E4BAA7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8C681B4-A9A3-A8CA-4A13-871BF9EAA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A94BAA2-05CC-857E-040C-848E1B9EA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7C85307-69A1-29BF-374E-8A778E4BE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E117-F63E-42FE-AF0C-1B46E9872123}" type="datetimeFigureOut">
              <a:rPr lang="zh-TW" altLang="en-US" smtClean="0"/>
              <a:t>2022/5/21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3A99AC1-9459-3FEC-F8FC-7DDD96C58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5BD449F-DF60-3A5C-9D8C-0F6F9E868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4BD6-A363-4189-AB2C-381885222B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5928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70671B-658C-DDF1-FBBC-D08C9CCD8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D6D83C2-873C-372C-60D5-E8BAC5FF0C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DF4ABE5-BD9A-D81C-D1D0-2792DE61F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738F928-0D68-FF59-1270-99F9B549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E117-F63E-42FE-AF0C-1B46E9872123}" type="datetimeFigureOut">
              <a:rPr lang="zh-TW" altLang="en-US" smtClean="0"/>
              <a:t>2022/5/21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36D2603-D87B-B7F5-31FB-E475FC725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9FBA8D6-8AB7-F9F7-26D1-206B11D84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4BD6-A363-4189-AB2C-381885222B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626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3A565DE-64C7-2DFF-9485-7F9475C1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2177688-301C-EA99-B4D7-183C79EE6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CDB71DF-C844-40F0-DB02-7225B9B026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3E117-F63E-42FE-AF0C-1B46E9872123}" type="datetimeFigureOut">
              <a:rPr lang="zh-TW" altLang="en-US" smtClean="0"/>
              <a:t>2022/5/21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E9C1D75-413F-652F-6C82-6C166AC23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15EF4B6-A3B8-3A89-9381-3F9CECCB5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D4BD6-A363-4189-AB2C-381885222B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777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28473-FBAE-4443-926E-363668340BD3}" type="datetimeFigureOut">
              <a:rPr lang="zh-TW" altLang="en-US" smtClean="0"/>
              <a:t>2022/5/21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E08F0-975C-4129-BCEE-9F7F13BF67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153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 descr="一張含有 文字 的圖片&#10;&#10;自動產生的描述">
            <a:extLst>
              <a:ext uri="{FF2B5EF4-FFF2-40B4-BE49-F238E27FC236}">
                <a16:creationId xmlns:a16="http://schemas.microsoft.com/office/drawing/2014/main" id="{40F558EC-16DE-088D-E97D-8A49D6366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23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表格 15">
            <a:extLst>
              <a:ext uri="{FF2B5EF4-FFF2-40B4-BE49-F238E27FC236}">
                <a16:creationId xmlns:a16="http://schemas.microsoft.com/office/drawing/2014/main" id="{21E19818-53D8-750A-8742-3F9808D359DE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12192000" cy="6853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73165496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1938058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95200699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15269119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85133478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786994650"/>
                    </a:ext>
                  </a:extLst>
                </a:gridCol>
              </a:tblGrid>
              <a:tr h="2402758">
                <a:tc rowSpan="2"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altLang="zh-TW" sz="1050" b="0" dirty="0">
                          <a:solidFill>
                            <a:srgbClr val="83C5B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Key Partners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zh-TW" altLang="en-US" sz="1800" b="1" dirty="0">
                          <a:solidFill>
                            <a:srgbClr val="006D77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關鍵合作夥伴</a:t>
                      </a:r>
                      <a:endParaRPr lang="zh-TW" altLang="en-US" sz="1200" b="1" dirty="0">
                        <a:solidFill>
                          <a:srgbClr val="006D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altLang="zh-TW" sz="1050" b="0" dirty="0">
                          <a:solidFill>
                            <a:srgbClr val="83C5B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Key Activities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zh-TW" altLang="en-US" sz="1800" b="1" kern="1200" dirty="0">
                          <a:solidFill>
                            <a:srgbClr val="006D77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關鍵活動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altLang="zh-TW" sz="1050" b="0" dirty="0">
                          <a:solidFill>
                            <a:srgbClr val="83C5B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Value Propositions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zh-TW" altLang="en-US" sz="1800" b="1" kern="1200" dirty="0">
                          <a:solidFill>
                            <a:srgbClr val="006D77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價值主張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altLang="zh-TW" sz="1050" b="0" dirty="0">
                          <a:solidFill>
                            <a:srgbClr val="83C5B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Customer Relationships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zh-TW" altLang="en-US" sz="1800" b="1" kern="1200" dirty="0">
                          <a:solidFill>
                            <a:srgbClr val="006D77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顧客關係</a:t>
                      </a:r>
                      <a:endParaRPr lang="en-US" altLang="zh-TW" sz="1800" b="1" kern="1200" dirty="0">
                        <a:solidFill>
                          <a:srgbClr val="006D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endParaRPr lang="zh-TW" altLang="en-US" sz="1100" b="0" dirty="0">
                        <a:solidFill>
                          <a:srgbClr val="83C5BE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altLang="zh-TW" sz="1050" b="0" dirty="0">
                          <a:solidFill>
                            <a:srgbClr val="83C5B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Customer Segment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zh-TW" altLang="en-US" sz="1800" b="1" kern="1200" dirty="0">
                          <a:solidFill>
                            <a:srgbClr val="006D77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目標客戶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484926"/>
                  </a:ext>
                </a:extLst>
              </a:tr>
              <a:tr h="240275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altLang="zh-TW" sz="1050" b="0" dirty="0">
                          <a:solidFill>
                            <a:srgbClr val="83C5B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Key Resources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zh-TW" altLang="en-US" sz="1800" b="1" kern="1200" dirty="0">
                          <a:solidFill>
                            <a:srgbClr val="006D77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關鍵資源</a:t>
                      </a:r>
                      <a:endParaRPr lang="en-US" altLang="zh-TW" sz="1800" b="1" kern="1200" dirty="0">
                        <a:solidFill>
                          <a:srgbClr val="006D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endParaRPr lang="zh-TW" altLang="en-US" sz="1100" b="0" dirty="0">
                        <a:solidFill>
                          <a:srgbClr val="83C5BE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altLang="zh-TW" sz="1050" b="0" dirty="0">
                          <a:solidFill>
                            <a:srgbClr val="83C5B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Channels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zh-TW" altLang="en-US" sz="1800" b="1" kern="1200" dirty="0">
                          <a:solidFill>
                            <a:srgbClr val="006D77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通路</a:t>
                      </a:r>
                      <a:endParaRPr lang="en-US" altLang="zh-TW" sz="1800" b="1" kern="1200" dirty="0">
                        <a:solidFill>
                          <a:srgbClr val="006D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endParaRPr lang="zh-TW" altLang="en-US" sz="1100" b="0" dirty="0">
                        <a:solidFill>
                          <a:srgbClr val="83C5BE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5430178"/>
                  </a:ext>
                </a:extLst>
              </a:tr>
              <a:tr h="2047772">
                <a:tc gridSpan="3"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altLang="zh-TW" sz="1050" b="0" dirty="0">
                          <a:solidFill>
                            <a:srgbClr val="83C5B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Cost Structure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zh-TW" altLang="en-US" sz="1800" b="1" kern="1200" dirty="0">
                          <a:solidFill>
                            <a:srgbClr val="006D77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成本結構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altLang="zh-TW" sz="1050" b="0" dirty="0">
                          <a:solidFill>
                            <a:srgbClr val="83C5B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Revenue Streams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zh-TW" altLang="en-US" sz="1800" b="1" kern="1200" dirty="0">
                          <a:solidFill>
                            <a:srgbClr val="006D77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收益流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2290566"/>
                  </a:ext>
                </a:extLst>
              </a:tr>
            </a:tbl>
          </a:graphicData>
        </a:graphic>
      </p:graphicFrame>
      <p:grpSp>
        <p:nvGrpSpPr>
          <p:cNvPr id="8" name="群組 7">
            <a:extLst>
              <a:ext uri="{FF2B5EF4-FFF2-40B4-BE49-F238E27FC236}">
                <a16:creationId xmlns:a16="http://schemas.microsoft.com/office/drawing/2014/main" id="{F2732D93-68E7-74DB-F044-EE008880285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1844250" y="1228713"/>
            <a:chExt cx="8503500" cy="4539416"/>
          </a:xfrm>
        </p:grpSpPr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0542429D-98BE-366A-91B5-A2B7F35ADCFD}"/>
                </a:ext>
              </a:extLst>
            </p:cNvPr>
            <p:cNvGrpSpPr/>
            <p:nvPr/>
          </p:nvGrpSpPr>
          <p:grpSpPr>
            <a:xfrm>
              <a:off x="1844250" y="1228713"/>
              <a:ext cx="3387627" cy="3183030"/>
              <a:chOff x="1844250" y="1228713"/>
              <a:chExt cx="3387627" cy="3183030"/>
            </a:xfrm>
          </p:grpSpPr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76D28C49-9FE5-BAF0-5B1F-F9046B57C8FE}"/>
                  </a:ext>
                </a:extLst>
              </p:cNvPr>
              <p:cNvSpPr/>
              <p:nvPr/>
            </p:nvSpPr>
            <p:spPr>
              <a:xfrm>
                <a:off x="1844250" y="1228713"/>
                <a:ext cx="3387627" cy="3183030"/>
              </a:xfrm>
              <a:prstGeom prst="rect">
                <a:avLst/>
              </a:prstGeom>
              <a:solidFill>
                <a:srgbClr val="42999B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0C044C7B-3C8F-8810-1D2C-37A7FC85B904}"/>
                  </a:ext>
                </a:extLst>
              </p:cNvPr>
              <p:cNvSpPr txBox="1"/>
              <p:nvPr/>
            </p:nvSpPr>
            <p:spPr>
              <a:xfrm>
                <a:off x="3044336" y="2110596"/>
                <a:ext cx="987452" cy="14192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non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8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D77"/>
                    </a:solidFill>
                    <a:effectLst>
                      <a:outerShdw blurRad="25400" dist="38100" dir="5400000" sx="101000" sy="101000" algn="t" rotWithShape="0">
                        <a:prstClr val="white">
                          <a:alpha val="65000"/>
                        </a:prst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供給</a:t>
                </a:r>
              </a:p>
            </p:txBody>
          </p:sp>
        </p:grpSp>
        <p:grpSp>
          <p:nvGrpSpPr>
            <p:cNvPr id="4" name="群組 3">
              <a:extLst>
                <a:ext uri="{FF2B5EF4-FFF2-40B4-BE49-F238E27FC236}">
                  <a16:creationId xmlns:a16="http://schemas.microsoft.com/office/drawing/2014/main" id="{981B44A3-FD70-A5B9-754A-B7973EFD7429}"/>
                </a:ext>
              </a:extLst>
            </p:cNvPr>
            <p:cNvGrpSpPr/>
            <p:nvPr/>
          </p:nvGrpSpPr>
          <p:grpSpPr>
            <a:xfrm>
              <a:off x="6960126" y="1228713"/>
              <a:ext cx="3387624" cy="3183030"/>
              <a:chOff x="6960126" y="1228713"/>
              <a:chExt cx="3387624" cy="3183030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5B18D4D3-C59F-445F-0A88-1FB6449B4E8E}"/>
                  </a:ext>
                </a:extLst>
              </p:cNvPr>
              <p:cNvSpPr/>
              <p:nvPr/>
            </p:nvSpPr>
            <p:spPr>
              <a:xfrm>
                <a:off x="6960126" y="1228713"/>
                <a:ext cx="3387624" cy="3183030"/>
              </a:xfrm>
              <a:prstGeom prst="rect">
                <a:avLst/>
              </a:prstGeom>
              <a:solidFill>
                <a:srgbClr val="42999B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1B871649-4D80-98CD-5E90-D94DD140629D}"/>
                  </a:ext>
                </a:extLst>
              </p:cNvPr>
              <p:cNvSpPr txBox="1"/>
              <p:nvPr/>
            </p:nvSpPr>
            <p:spPr>
              <a:xfrm>
                <a:off x="8160210" y="2110596"/>
                <a:ext cx="987452" cy="14192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non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8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D77"/>
                    </a:solidFill>
                    <a:effectLst>
                      <a:outerShdw blurRad="25400" dist="38100" dir="16200000" sx="101000" sy="101000" rotWithShape="0">
                        <a:prstClr val="white">
                          <a:alpha val="65000"/>
                        </a:prst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需求</a:t>
                </a:r>
              </a:p>
            </p:txBody>
          </p:sp>
        </p:grpSp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16E6B51B-6D71-9776-586A-602132077EFB}"/>
                </a:ext>
              </a:extLst>
            </p:cNvPr>
            <p:cNvGrpSpPr/>
            <p:nvPr/>
          </p:nvGrpSpPr>
          <p:grpSpPr>
            <a:xfrm>
              <a:off x="5231877" y="1228713"/>
              <a:ext cx="1728249" cy="3183030"/>
              <a:chOff x="6929302" y="1228713"/>
              <a:chExt cx="3418450" cy="3183030"/>
            </a:xfrm>
          </p:grpSpPr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66978F3F-BC0C-7E79-181C-70E40B7080D0}"/>
                  </a:ext>
                </a:extLst>
              </p:cNvPr>
              <p:cNvSpPr/>
              <p:nvPr/>
            </p:nvSpPr>
            <p:spPr>
              <a:xfrm>
                <a:off x="6929302" y="1228713"/>
                <a:ext cx="3418450" cy="3183030"/>
              </a:xfrm>
              <a:prstGeom prst="rect">
                <a:avLst/>
              </a:prstGeom>
              <a:solidFill>
                <a:srgbClr val="EDF6F9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916DF61D-74DA-4D9A-7825-3D976712862C}"/>
                  </a:ext>
                </a:extLst>
              </p:cNvPr>
              <p:cNvSpPr txBox="1"/>
              <p:nvPr/>
            </p:nvSpPr>
            <p:spPr>
              <a:xfrm>
                <a:off x="7677527" y="2110596"/>
                <a:ext cx="1953165" cy="14192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non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8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25400" dist="38100" sx="102000" sy="102000" algn="ctr" rotWithShape="0">
                        <a:srgbClr val="FF2D2D">
                          <a:alpha val="64706"/>
                        </a:srgb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價值</a:t>
                </a:r>
              </a:p>
            </p:txBody>
          </p:sp>
        </p:grpSp>
        <p:grpSp>
          <p:nvGrpSpPr>
            <p:cNvPr id="14" name="群組 13">
              <a:extLst>
                <a:ext uri="{FF2B5EF4-FFF2-40B4-BE49-F238E27FC236}">
                  <a16:creationId xmlns:a16="http://schemas.microsoft.com/office/drawing/2014/main" id="{AA2655F9-D507-7711-1987-4D08CFE565AD}"/>
                </a:ext>
              </a:extLst>
            </p:cNvPr>
            <p:cNvGrpSpPr/>
            <p:nvPr/>
          </p:nvGrpSpPr>
          <p:grpSpPr>
            <a:xfrm>
              <a:off x="1844250" y="4411743"/>
              <a:ext cx="8503500" cy="1356386"/>
              <a:chOff x="1844250" y="1228713"/>
              <a:chExt cx="3387626" cy="3183030"/>
            </a:xfrm>
          </p:grpSpPr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DC1F4A93-8FC1-E041-F96D-FEE1226A6F11}"/>
                  </a:ext>
                </a:extLst>
              </p:cNvPr>
              <p:cNvSpPr/>
              <p:nvPr/>
            </p:nvSpPr>
            <p:spPr>
              <a:xfrm>
                <a:off x="1844250" y="1228713"/>
                <a:ext cx="3387626" cy="3183030"/>
              </a:xfrm>
              <a:prstGeom prst="rect">
                <a:avLst/>
              </a:prstGeom>
              <a:solidFill>
                <a:srgbClr val="FFDDD2">
                  <a:alpha val="65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71D6A65C-E208-3FF1-9076-48990DF6B122}"/>
                  </a:ext>
                </a:extLst>
              </p:cNvPr>
              <p:cNvSpPr txBox="1"/>
              <p:nvPr/>
            </p:nvSpPr>
            <p:spPr>
              <a:xfrm>
                <a:off x="3227348" y="1792367"/>
                <a:ext cx="621429" cy="2055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8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A7652"/>
                    </a:solidFill>
                    <a:effectLst>
                      <a:outerShdw blurRad="25400" dist="38100" dir="5400000" sx="101000" sy="101000" algn="t" rotWithShape="0">
                        <a:prstClr val="white">
                          <a:alpha val="65000"/>
                        </a:prst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財務</a:t>
                </a:r>
              </a:p>
            </p:txBody>
          </p:sp>
        </p:grpSp>
      </p:grpSp>
      <p:pic>
        <p:nvPicPr>
          <p:cNvPr id="20" name="圖片 19">
            <a:extLst>
              <a:ext uri="{FF2B5EF4-FFF2-40B4-BE49-F238E27FC236}">
                <a16:creationId xmlns:a16="http://schemas.microsoft.com/office/drawing/2014/main" id="{52795213-13CC-655D-AEB1-968A231F0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151" y="6509723"/>
            <a:ext cx="1618568" cy="30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53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15">
            <a:extLst>
              <a:ext uri="{FF2B5EF4-FFF2-40B4-BE49-F238E27FC236}">
                <a16:creationId xmlns:a16="http://schemas.microsoft.com/office/drawing/2014/main" id="{6610E6D0-4B85-6EFE-7FAE-FF1E735A9105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12192000" cy="6853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73165496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1938058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95200699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15269119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85133478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786994650"/>
                    </a:ext>
                  </a:extLst>
                </a:gridCol>
              </a:tblGrid>
              <a:tr h="2402758">
                <a:tc rowSpan="2"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altLang="zh-TW" sz="1050" b="0" dirty="0">
                          <a:solidFill>
                            <a:srgbClr val="83C5B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Key Partners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zh-TW" altLang="en-US" sz="1800" b="1" dirty="0">
                          <a:solidFill>
                            <a:srgbClr val="006D77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關鍵合作夥伴</a:t>
                      </a:r>
                      <a:endParaRPr lang="zh-TW" altLang="en-US" sz="1200" b="1" dirty="0">
                        <a:solidFill>
                          <a:srgbClr val="006D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altLang="zh-TW" sz="1050" b="0" dirty="0">
                          <a:solidFill>
                            <a:srgbClr val="83C5B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Key Activities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zh-TW" altLang="en-US" sz="1800" b="1" kern="1200" dirty="0">
                          <a:solidFill>
                            <a:srgbClr val="006D77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關鍵活動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altLang="zh-TW" sz="1050" b="0" dirty="0">
                          <a:solidFill>
                            <a:srgbClr val="83C5B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Value Propositions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zh-TW" altLang="en-US" sz="1800" b="1" kern="1200" dirty="0">
                          <a:solidFill>
                            <a:srgbClr val="006D77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價值主張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altLang="zh-TW" sz="1050" b="0" dirty="0">
                          <a:solidFill>
                            <a:srgbClr val="83C5B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Customer Relationships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zh-TW" altLang="en-US" sz="1800" b="1" kern="1200" dirty="0">
                          <a:solidFill>
                            <a:srgbClr val="006D77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顧客關係</a:t>
                      </a:r>
                      <a:endParaRPr lang="en-US" altLang="zh-TW" sz="1800" b="1" kern="1200" dirty="0">
                        <a:solidFill>
                          <a:srgbClr val="006D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endParaRPr lang="zh-TW" altLang="en-US" sz="1100" b="0" dirty="0">
                        <a:solidFill>
                          <a:srgbClr val="83C5BE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altLang="zh-TW" sz="1050" b="0" dirty="0">
                          <a:solidFill>
                            <a:srgbClr val="83C5B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Customer Segment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zh-TW" altLang="en-US" sz="1800" b="1" kern="1200" dirty="0">
                          <a:solidFill>
                            <a:srgbClr val="006D77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目標客戶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484926"/>
                  </a:ext>
                </a:extLst>
              </a:tr>
              <a:tr h="240275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altLang="zh-TW" sz="1050" b="0" dirty="0">
                          <a:solidFill>
                            <a:srgbClr val="83C5B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Key Resources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zh-TW" altLang="en-US" sz="1800" b="1" kern="1200" dirty="0">
                          <a:solidFill>
                            <a:srgbClr val="006D77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關鍵資源</a:t>
                      </a:r>
                      <a:endParaRPr lang="en-US" altLang="zh-TW" sz="1800" b="1" kern="1200" dirty="0">
                        <a:solidFill>
                          <a:srgbClr val="006D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endParaRPr lang="zh-TW" altLang="en-US" sz="1100" b="0" dirty="0">
                        <a:solidFill>
                          <a:srgbClr val="83C5BE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altLang="zh-TW" sz="1050" b="0" dirty="0">
                          <a:solidFill>
                            <a:srgbClr val="83C5B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Channels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zh-TW" altLang="en-US" sz="1800" b="1" kern="1200" dirty="0">
                          <a:solidFill>
                            <a:srgbClr val="006D77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通路</a:t>
                      </a:r>
                      <a:endParaRPr lang="en-US" altLang="zh-TW" sz="1800" b="1" kern="1200" dirty="0">
                        <a:solidFill>
                          <a:srgbClr val="006D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endParaRPr lang="zh-TW" altLang="en-US" sz="1100" b="0" dirty="0">
                        <a:solidFill>
                          <a:srgbClr val="83C5BE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5430178"/>
                  </a:ext>
                </a:extLst>
              </a:tr>
              <a:tr h="2047772">
                <a:tc gridSpan="3"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altLang="zh-TW" sz="1050" b="0" dirty="0">
                          <a:solidFill>
                            <a:srgbClr val="83C5B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Cost Structure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zh-TW" altLang="en-US" sz="1800" b="1" kern="1200" dirty="0">
                          <a:solidFill>
                            <a:srgbClr val="006D77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成本結構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altLang="zh-TW" sz="1050" b="0" dirty="0">
                          <a:solidFill>
                            <a:srgbClr val="83C5B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Revenue Streams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zh-TW" altLang="en-US" sz="1800" b="1" kern="1200" dirty="0">
                          <a:solidFill>
                            <a:srgbClr val="006D77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收益流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2290566"/>
                  </a:ext>
                </a:extLst>
              </a:tr>
            </a:tbl>
          </a:graphicData>
        </a:graphic>
      </p:graphicFrame>
      <p:pic>
        <p:nvPicPr>
          <p:cNvPr id="41" name="圖片 40">
            <a:extLst>
              <a:ext uri="{FF2B5EF4-FFF2-40B4-BE49-F238E27FC236}">
                <a16:creationId xmlns:a16="http://schemas.microsoft.com/office/drawing/2014/main" id="{E670BA1B-7FD6-C399-2CE1-635D02C28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151" y="6509723"/>
            <a:ext cx="1618568" cy="30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89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104</Words>
  <Application>Microsoft Office PowerPoint</Application>
  <PresentationFormat>寬螢幕</PresentationFormat>
  <Paragraphs>46</Paragraphs>
  <Slides>3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</vt:i4>
      </vt:variant>
    </vt:vector>
  </HeadingPairs>
  <TitlesOfParts>
    <vt:vector size="9" baseType="lpstr">
      <vt:lpstr>微軟正黑體</vt:lpstr>
      <vt:lpstr>Arial</vt:lpstr>
      <vt:lpstr>Calibri</vt:lpstr>
      <vt:lpstr>Calibri Light</vt:lpstr>
      <vt:lpstr>Office 佈景主題</vt:lpstr>
      <vt:lpstr>1_Office 佈景主題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A1230177@ulive.pccu.edu.tw</dc:creator>
  <cp:lastModifiedBy>A1230177@ulive.pccu.edu.tw</cp:lastModifiedBy>
  <cp:revision>7</cp:revision>
  <dcterms:created xsi:type="dcterms:W3CDTF">2022-05-21T09:50:59Z</dcterms:created>
  <dcterms:modified xsi:type="dcterms:W3CDTF">2022-05-21T12:47:19Z</dcterms:modified>
</cp:coreProperties>
</file>